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Ovo" charset="1" panose="02020502070400060406"/>
      <p:regular r:id="rId19"/>
    </p:embeddedFont>
    <p:embeddedFont>
      <p:font typeface="Open Sauce Light" charset="1" panose="00000400000000000000"/>
      <p:regular r:id="rId20"/>
    </p:embeddedFont>
    <p:embeddedFont>
      <p:font typeface="Open Sauce Bold" charset="1" panose="00000800000000000000"/>
      <p:regular r:id="rId21"/>
    </p:embeddedFont>
    <p:embeddedFont>
      <p:font typeface="Source Serif Pro Bold" charset="1" panose="02040803050405020204"/>
      <p:regular r:id="rId22"/>
    </p:embeddedFont>
    <p:embeddedFont>
      <p:font typeface="Alice Bold" charset="1" panose="00000500000000000000"/>
      <p:regular r:id="rId23"/>
    </p:embeddedFont>
    <p:embeddedFont>
      <p:font typeface="Alice" charset="1" panose="00000500000000000000"/>
      <p:regular r:id="rId24"/>
    </p:embeddedFont>
    <p:embeddedFont>
      <p:font typeface="Tex Gyre Bonum Bold" charset="1" panose="00000800000000000000"/>
      <p:regular r:id="rId25"/>
    </p:embeddedFont>
    <p:embeddedFont>
      <p:font typeface="Tex Gyre Bonum" charset="1" panose="00000500000000000000"/>
      <p:regular r:id="rId26"/>
    </p:embeddedFont>
    <p:embeddedFont>
      <p:font typeface="Source Serif Pro" charset="1" panose="020406030504050202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jpe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Relationship Id="rId7" Target="../media/image4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44.jpeg" Type="http://schemas.openxmlformats.org/officeDocument/2006/relationships/image"/><Relationship Id="rId7" Target="../media/image45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4.jpeg" Type="http://schemas.openxmlformats.org/officeDocument/2006/relationships/image"/><Relationship Id="rId12" Target="../media/image15.jpeg" Type="http://schemas.openxmlformats.org/officeDocument/2006/relationships/image"/><Relationship Id="rId2" Target="../media/image1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jpe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2" Target="../media/image21.jpe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35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616" y="5700430"/>
            <a:ext cx="3717428" cy="4228121"/>
            <a:chOff x="0" y="0"/>
            <a:chExt cx="5600700" cy="63701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00700" cy="6370114"/>
            </a:xfrm>
            <a:custGeom>
              <a:avLst/>
              <a:gdLst/>
              <a:ahLst/>
              <a:cxnLst/>
              <a:rect r="r" b="b" t="t" l="l"/>
              <a:pathLst>
                <a:path h="6370114" w="5600700">
                  <a:moveTo>
                    <a:pt x="3177540" y="0"/>
                  </a:moveTo>
                  <a:lnTo>
                    <a:pt x="0" y="0"/>
                  </a:lnTo>
                  <a:lnTo>
                    <a:pt x="0" y="4771085"/>
                  </a:lnTo>
                  <a:lnTo>
                    <a:pt x="2421890" y="4771085"/>
                  </a:lnTo>
                  <a:lnTo>
                    <a:pt x="2421890" y="6370114"/>
                  </a:lnTo>
                  <a:lnTo>
                    <a:pt x="5600700" y="6370114"/>
                  </a:lnTo>
                  <a:lnTo>
                    <a:pt x="5600700" y="1599028"/>
                  </a:lnTo>
                  <a:lnTo>
                    <a:pt x="3177540" y="1599028"/>
                  </a:lnTo>
                  <a:lnTo>
                    <a:pt x="3177540" y="0"/>
                  </a:lnTo>
                  <a:close/>
                </a:path>
              </a:pathLst>
            </a:custGeom>
            <a:blipFill>
              <a:blip r:embed="rId2"/>
              <a:stretch>
                <a:fillRect l="-6868" t="0" r="-6868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3252715" y="5725296"/>
            <a:ext cx="1042908" cy="1042908"/>
          </a:xfrm>
          <a:custGeom>
            <a:avLst/>
            <a:gdLst/>
            <a:ahLst/>
            <a:cxnLst/>
            <a:rect r="r" b="b" t="t" l="l"/>
            <a:pathLst>
              <a:path h="1042908" w="1042908">
                <a:moveTo>
                  <a:pt x="0" y="0"/>
                </a:moveTo>
                <a:lnTo>
                  <a:pt x="1042908" y="0"/>
                </a:lnTo>
                <a:lnTo>
                  <a:pt x="1042908" y="1042908"/>
                </a:lnTo>
                <a:lnTo>
                  <a:pt x="0" y="10429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-354754" y="8861675"/>
            <a:ext cx="1066876" cy="1066876"/>
          </a:xfrm>
          <a:custGeom>
            <a:avLst/>
            <a:gdLst/>
            <a:ahLst/>
            <a:cxnLst/>
            <a:rect r="r" b="b" t="t" l="l"/>
            <a:pathLst>
              <a:path h="1066876" w="1066876">
                <a:moveTo>
                  <a:pt x="0" y="0"/>
                </a:moveTo>
                <a:lnTo>
                  <a:pt x="1066876" y="0"/>
                </a:lnTo>
                <a:lnTo>
                  <a:pt x="1066876" y="1066876"/>
                </a:lnTo>
                <a:lnTo>
                  <a:pt x="0" y="10668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712122" y="9928551"/>
            <a:ext cx="952163" cy="952163"/>
          </a:xfrm>
          <a:custGeom>
            <a:avLst/>
            <a:gdLst/>
            <a:ahLst/>
            <a:cxnLst/>
            <a:rect r="r" b="b" t="t" l="l"/>
            <a:pathLst>
              <a:path h="952163" w="952163">
                <a:moveTo>
                  <a:pt x="0" y="0"/>
                </a:moveTo>
                <a:lnTo>
                  <a:pt x="952163" y="0"/>
                </a:lnTo>
                <a:lnTo>
                  <a:pt x="952163" y="952163"/>
                </a:lnTo>
                <a:lnTo>
                  <a:pt x="0" y="9521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92137" y="9100661"/>
            <a:ext cx="592134" cy="588904"/>
          </a:xfrm>
          <a:custGeom>
            <a:avLst/>
            <a:gdLst/>
            <a:ahLst/>
            <a:cxnLst/>
            <a:rect r="r" b="b" t="t" l="l"/>
            <a:pathLst>
              <a:path h="588904" w="592134">
                <a:moveTo>
                  <a:pt x="0" y="0"/>
                </a:moveTo>
                <a:lnTo>
                  <a:pt x="592134" y="0"/>
                </a:lnTo>
                <a:lnTo>
                  <a:pt x="592134" y="588904"/>
                </a:lnTo>
                <a:lnTo>
                  <a:pt x="0" y="5889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66786" y="5853786"/>
            <a:ext cx="785929" cy="785929"/>
          </a:xfrm>
          <a:custGeom>
            <a:avLst/>
            <a:gdLst/>
            <a:ahLst/>
            <a:cxnLst/>
            <a:rect r="r" b="b" t="t" l="l"/>
            <a:pathLst>
              <a:path h="785929" w="785929">
                <a:moveTo>
                  <a:pt x="0" y="0"/>
                </a:moveTo>
                <a:lnTo>
                  <a:pt x="785929" y="0"/>
                </a:lnTo>
                <a:lnTo>
                  <a:pt x="785929" y="785928"/>
                </a:lnTo>
                <a:lnTo>
                  <a:pt x="0" y="78592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088829" y="3841007"/>
            <a:ext cx="3921342" cy="4195320"/>
          </a:xfrm>
          <a:custGeom>
            <a:avLst/>
            <a:gdLst/>
            <a:ahLst/>
            <a:cxnLst/>
            <a:rect r="r" b="b" t="t" l="l"/>
            <a:pathLst>
              <a:path h="4195320" w="3921342">
                <a:moveTo>
                  <a:pt x="0" y="0"/>
                </a:moveTo>
                <a:lnTo>
                  <a:pt x="3921342" y="0"/>
                </a:lnTo>
                <a:lnTo>
                  <a:pt x="3921342" y="4195320"/>
                </a:lnTo>
                <a:lnTo>
                  <a:pt x="0" y="419532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-40204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83227" y="792477"/>
            <a:ext cx="17702789" cy="34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800"/>
              </a:lnSpc>
            </a:pPr>
            <a:r>
              <a:rPr lang="en-US" sz="9800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The</a:t>
            </a:r>
            <a:r>
              <a:rPr lang="en-US" sz="9800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 Future of Work: </a:t>
            </a:r>
          </a:p>
          <a:p>
            <a:pPr algn="ctr" marL="0" indent="0" lvl="0">
              <a:lnSpc>
                <a:spcPts val="8400"/>
              </a:lnSpc>
            </a:pPr>
            <a:r>
              <a:rPr lang="en-US" sz="8400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Preparing for AI Integration in Your Career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805656" y="9033986"/>
            <a:ext cx="828036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Priya Amulraj, Life &amp; Career Transition Coach</a:t>
            </a:r>
          </a:p>
          <a:p>
            <a:pPr algn="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14</a:t>
            </a:r>
            <a:r>
              <a:rPr lang="en-US" sz="30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th</a:t>
            </a:r>
            <a:r>
              <a:rPr lang="en-US" sz="30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June 2025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48704" y="4844733"/>
            <a:ext cx="7771835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b="true" sz="3100">
                <a:solidFill>
                  <a:srgbClr val="004AAD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Microsoft Azure Community Meetup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386790" y="0"/>
            <a:ext cx="5901210" cy="6114168"/>
            <a:chOff x="0" y="0"/>
            <a:chExt cx="4857277" cy="50325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57277" cy="5032562"/>
            </a:xfrm>
            <a:custGeom>
              <a:avLst/>
              <a:gdLst/>
              <a:ahLst/>
              <a:cxnLst/>
              <a:rect r="r" b="b" t="t" l="l"/>
              <a:pathLst>
                <a:path h="5032562" w="4857277">
                  <a:moveTo>
                    <a:pt x="0" y="0"/>
                  </a:moveTo>
                  <a:lnTo>
                    <a:pt x="0" y="3145859"/>
                  </a:lnTo>
                  <a:lnTo>
                    <a:pt x="1004767" y="3145859"/>
                  </a:lnTo>
                  <a:lnTo>
                    <a:pt x="1004767" y="5032562"/>
                  </a:lnTo>
                  <a:lnTo>
                    <a:pt x="4354352" y="5032562"/>
                  </a:lnTo>
                  <a:lnTo>
                    <a:pt x="4354352" y="1886703"/>
                  </a:lnTo>
                  <a:lnTo>
                    <a:pt x="4857277" y="1886703"/>
                  </a:lnTo>
                  <a:lnTo>
                    <a:pt x="4857277" y="0"/>
                  </a:lnTo>
                  <a:close/>
                </a:path>
              </a:pathLst>
            </a:custGeom>
            <a:blipFill>
              <a:blip r:embed="rId2"/>
              <a:stretch>
                <a:fillRect l="-27901" t="0" r="-27901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430099" y="1345715"/>
            <a:ext cx="11030076" cy="215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50"/>
              </a:lnSpc>
            </a:pPr>
            <a:r>
              <a:rPr lang="en-US" sz="8250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The </a:t>
            </a:r>
            <a:r>
              <a:rPr lang="en-US" sz="8250">
                <a:solidFill>
                  <a:srgbClr val="004AAD"/>
                </a:solidFill>
                <a:latin typeface="Ovo"/>
                <a:ea typeface="Ovo"/>
                <a:cs typeface="Ovo"/>
                <a:sym typeface="Ovo"/>
              </a:rPr>
              <a:t>R.E.A.D.Y Path</a:t>
            </a:r>
            <a:r>
              <a:rPr lang="en-US" sz="8250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 to AI-Integrated</a:t>
            </a:r>
            <a:r>
              <a:rPr lang="en-US" sz="8250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 Success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59220" y="5114925"/>
            <a:ext cx="10371833" cy="3413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6115" indent="-378058" lvl="1">
              <a:lnSpc>
                <a:spcPts val="4552"/>
              </a:lnSpc>
              <a:spcBef>
                <a:spcPct val="0"/>
              </a:spcBef>
              <a:buFont typeface="Arial"/>
              <a:buChar char="•"/>
            </a:pPr>
            <a:r>
              <a:rPr lang="en-US" sz="3502">
                <a:solidFill>
                  <a:srgbClr val="00000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Rewire</a:t>
            </a:r>
            <a:r>
              <a:rPr lang="en-US" sz="3502" strike="noStrike" u="none">
                <a:solidFill>
                  <a:srgbClr val="00000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 Your Mindset - Fear to Opportunity</a:t>
            </a:r>
          </a:p>
          <a:p>
            <a:pPr algn="l" marL="756115" indent="-378058" lvl="1">
              <a:lnSpc>
                <a:spcPts val="4552"/>
              </a:lnSpc>
              <a:spcBef>
                <a:spcPct val="0"/>
              </a:spcBef>
              <a:buFont typeface="Arial"/>
              <a:buChar char="•"/>
            </a:pPr>
            <a:r>
              <a:rPr lang="en-US" sz="3502" strike="noStrike" u="none">
                <a:solidFill>
                  <a:srgbClr val="00000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Expl</a:t>
            </a:r>
            <a:r>
              <a:rPr lang="en-US" sz="3502" strike="noStrike" u="none">
                <a:solidFill>
                  <a:srgbClr val="00000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ore Emerging Te</a:t>
            </a:r>
            <a:r>
              <a:rPr lang="en-US" sz="3502" strike="noStrike" u="none">
                <a:solidFill>
                  <a:srgbClr val="00000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ch</a:t>
            </a:r>
          </a:p>
          <a:p>
            <a:pPr algn="l" marL="756115" indent="-378058" lvl="1">
              <a:lnSpc>
                <a:spcPts val="4552"/>
              </a:lnSpc>
              <a:spcBef>
                <a:spcPct val="0"/>
              </a:spcBef>
              <a:buFont typeface="Arial"/>
              <a:buChar char="•"/>
            </a:pPr>
            <a:r>
              <a:rPr lang="en-US" sz="3502" strike="noStrike" u="none">
                <a:solidFill>
                  <a:srgbClr val="00000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Acquire Transferable Skills</a:t>
            </a:r>
          </a:p>
          <a:p>
            <a:pPr algn="l" marL="756115" indent="-378058" lvl="1">
              <a:lnSpc>
                <a:spcPts val="4552"/>
              </a:lnSpc>
              <a:buFont typeface="Arial"/>
              <a:buChar char="•"/>
            </a:pPr>
            <a:r>
              <a:rPr lang="en-US" sz="3502" strike="noStrike" u="none">
                <a:solidFill>
                  <a:srgbClr val="00000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D</a:t>
            </a:r>
            <a:r>
              <a:rPr lang="en-US" sz="3502" strike="noStrike" u="none">
                <a:solidFill>
                  <a:srgbClr val="00000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esign Your Growth Pat</a:t>
            </a:r>
            <a:r>
              <a:rPr lang="en-US" sz="3502" strike="noStrike" u="none">
                <a:solidFill>
                  <a:srgbClr val="00000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h</a:t>
            </a:r>
          </a:p>
          <a:p>
            <a:pPr algn="l" marL="756115" indent="-378058" lvl="1">
              <a:lnSpc>
                <a:spcPts val="4552"/>
              </a:lnSpc>
              <a:buFont typeface="Arial"/>
              <a:buChar char="•"/>
            </a:pPr>
            <a:r>
              <a:rPr lang="en-US" sz="3502" strike="noStrike" u="none">
                <a:solidFill>
                  <a:srgbClr val="00000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Yes </a:t>
            </a:r>
            <a:r>
              <a:rPr lang="en-US" sz="3502" strike="noStrike" u="none">
                <a:solidFill>
                  <a:srgbClr val="00000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to Community &amp; Collabo</a:t>
            </a:r>
            <a:r>
              <a:rPr lang="en-US" sz="3502" strike="noStrike" u="none">
                <a:solidFill>
                  <a:srgbClr val="00000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ra</a:t>
            </a:r>
            <a:r>
              <a:rPr lang="en-US" sz="3502" strike="noStrike" u="none">
                <a:solidFill>
                  <a:srgbClr val="00000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tion</a:t>
            </a:r>
          </a:p>
          <a:p>
            <a:pPr algn="l">
              <a:lnSpc>
                <a:spcPts val="4552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931109" y="7422089"/>
            <a:ext cx="2046157" cy="2046157"/>
          </a:xfrm>
          <a:custGeom>
            <a:avLst/>
            <a:gdLst/>
            <a:ahLst/>
            <a:cxnLst/>
            <a:rect r="r" b="b" t="t" l="l"/>
            <a:pathLst>
              <a:path h="2046157" w="2046157">
                <a:moveTo>
                  <a:pt x="0" y="0"/>
                </a:moveTo>
                <a:lnTo>
                  <a:pt x="2046157" y="0"/>
                </a:lnTo>
                <a:lnTo>
                  <a:pt x="2046157" y="2046157"/>
                </a:lnTo>
                <a:lnTo>
                  <a:pt x="0" y="20461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931109" y="5384611"/>
            <a:ext cx="1683610" cy="1683610"/>
          </a:xfrm>
          <a:custGeom>
            <a:avLst/>
            <a:gdLst/>
            <a:ahLst/>
            <a:cxnLst/>
            <a:rect r="r" b="b" t="t" l="l"/>
            <a:pathLst>
              <a:path h="1683610" w="1683610">
                <a:moveTo>
                  <a:pt x="0" y="0"/>
                </a:moveTo>
                <a:lnTo>
                  <a:pt x="1683610" y="0"/>
                </a:lnTo>
                <a:lnTo>
                  <a:pt x="1683610" y="1683610"/>
                </a:lnTo>
                <a:lnTo>
                  <a:pt x="0" y="16836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2595158"/>
            <a:ext cx="9144000" cy="6051665"/>
          </a:xfrm>
          <a:custGeom>
            <a:avLst/>
            <a:gdLst/>
            <a:ahLst/>
            <a:cxnLst/>
            <a:rect r="r" b="b" t="t" l="l"/>
            <a:pathLst>
              <a:path h="6051665" w="9144000">
                <a:moveTo>
                  <a:pt x="0" y="0"/>
                </a:moveTo>
                <a:lnTo>
                  <a:pt x="9144000" y="0"/>
                </a:lnTo>
                <a:lnTo>
                  <a:pt x="9144000" y="6051666"/>
                </a:lnTo>
                <a:lnTo>
                  <a:pt x="0" y="60516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9920" y="1898870"/>
            <a:ext cx="8404373" cy="6603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2"/>
              </a:lnSpc>
              <a:spcBef>
                <a:spcPct val="0"/>
              </a:spcBef>
            </a:pPr>
            <a:r>
              <a:rPr lang="en-US" sz="6482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“AI is not here to replace you. It’s here to amplify you. </a:t>
            </a:r>
          </a:p>
          <a:p>
            <a:pPr algn="ctr">
              <a:lnSpc>
                <a:spcPts val="6482"/>
              </a:lnSpc>
              <a:spcBef>
                <a:spcPct val="0"/>
              </a:spcBef>
            </a:pPr>
          </a:p>
          <a:p>
            <a:pPr algn="ctr">
              <a:lnSpc>
                <a:spcPts val="6482"/>
              </a:lnSpc>
              <a:spcBef>
                <a:spcPct val="0"/>
              </a:spcBef>
            </a:pPr>
            <a:r>
              <a:rPr lang="en-US" sz="6482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Be the one who doesn’t just adapt — but </a:t>
            </a:r>
            <a:r>
              <a:rPr lang="en-US" sz="6482">
                <a:solidFill>
                  <a:srgbClr val="004AAD"/>
                </a:solidFill>
                <a:latin typeface="Ovo"/>
                <a:ea typeface="Ovo"/>
                <a:cs typeface="Ovo"/>
                <a:sym typeface="Ovo"/>
              </a:rPr>
              <a:t>leads, mentors, and shapes what’s coming next</a:t>
            </a:r>
            <a:r>
              <a:rPr lang="en-US" sz="6482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.”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21161" y="2658695"/>
            <a:ext cx="4634486" cy="5026188"/>
            <a:chOff x="0" y="0"/>
            <a:chExt cx="3009933" cy="32643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09933" cy="3264329"/>
            </a:xfrm>
            <a:custGeom>
              <a:avLst/>
              <a:gdLst/>
              <a:ahLst/>
              <a:cxnLst/>
              <a:rect r="r" b="b" t="t" l="l"/>
              <a:pathLst>
                <a:path h="3264329" w="3009933">
                  <a:moveTo>
                    <a:pt x="0" y="0"/>
                  </a:moveTo>
                  <a:lnTo>
                    <a:pt x="0" y="2040535"/>
                  </a:lnTo>
                  <a:lnTo>
                    <a:pt x="622629" y="2040535"/>
                  </a:lnTo>
                  <a:lnTo>
                    <a:pt x="622629" y="3264329"/>
                  </a:lnTo>
                  <a:lnTo>
                    <a:pt x="2698283" y="3264329"/>
                  </a:lnTo>
                  <a:lnTo>
                    <a:pt x="2698283" y="1223794"/>
                  </a:lnTo>
                  <a:lnTo>
                    <a:pt x="3009933" y="1223794"/>
                  </a:lnTo>
                  <a:lnTo>
                    <a:pt x="3009933" y="0"/>
                  </a:lnTo>
                  <a:close/>
                </a:path>
              </a:pathLst>
            </a:custGeom>
            <a:blipFill>
              <a:blip r:embed="rId2"/>
              <a:stretch>
                <a:fillRect l="-31389" t="0" r="-31389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3170" y="-1031870"/>
            <a:ext cx="2063739" cy="2063739"/>
          </a:xfrm>
          <a:custGeom>
            <a:avLst/>
            <a:gdLst/>
            <a:ahLst/>
            <a:cxnLst/>
            <a:rect r="r" b="b" t="t" l="l"/>
            <a:pathLst>
              <a:path h="2063739" w="2063739">
                <a:moveTo>
                  <a:pt x="0" y="0"/>
                </a:moveTo>
                <a:lnTo>
                  <a:pt x="2063740" y="0"/>
                </a:lnTo>
                <a:lnTo>
                  <a:pt x="2063740" y="2063740"/>
                </a:lnTo>
                <a:lnTo>
                  <a:pt x="0" y="20637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5952641" y="6459590"/>
            <a:ext cx="805125" cy="805125"/>
          </a:xfrm>
          <a:custGeom>
            <a:avLst/>
            <a:gdLst/>
            <a:ahLst/>
            <a:cxnLst/>
            <a:rect r="r" b="b" t="t" l="l"/>
            <a:pathLst>
              <a:path h="805125" w="805125">
                <a:moveTo>
                  <a:pt x="0" y="0"/>
                </a:moveTo>
                <a:lnTo>
                  <a:pt x="805125" y="0"/>
                </a:lnTo>
                <a:lnTo>
                  <a:pt x="805125" y="805125"/>
                </a:lnTo>
                <a:lnTo>
                  <a:pt x="0" y="8051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12313" y="2388430"/>
            <a:ext cx="5296453" cy="5296453"/>
          </a:xfrm>
          <a:custGeom>
            <a:avLst/>
            <a:gdLst/>
            <a:ahLst/>
            <a:cxnLst/>
            <a:rect r="r" b="b" t="t" l="l"/>
            <a:pathLst>
              <a:path h="5296453" w="5296453">
                <a:moveTo>
                  <a:pt x="0" y="0"/>
                </a:moveTo>
                <a:lnTo>
                  <a:pt x="5296453" y="0"/>
                </a:lnTo>
                <a:lnTo>
                  <a:pt x="5296453" y="5296453"/>
                </a:lnTo>
                <a:lnTo>
                  <a:pt x="0" y="52964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12259" y="632713"/>
            <a:ext cx="7748281" cy="925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49"/>
              </a:lnSpc>
            </a:pPr>
            <a:r>
              <a:rPr lang="en-US" sz="694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F</a:t>
            </a:r>
            <a:r>
              <a:rPr lang="en-US" sz="694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rom Fear to Fuel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71817" y="8100516"/>
            <a:ext cx="5533175" cy="1172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68"/>
              </a:lnSpc>
              <a:spcBef>
                <a:spcPct val="0"/>
              </a:spcBef>
            </a:pPr>
            <a:r>
              <a:rPr lang="en-US" sz="3334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I am not afraid of the fut</a:t>
            </a:r>
            <a:r>
              <a:rPr lang="en-US" sz="3334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ure — I’m prepared for it.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91821" y="7819089"/>
            <a:ext cx="6963383" cy="1735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Yo</a:t>
            </a:r>
            <a:r>
              <a:rPr lang="en-US" sz="3300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ur Personal AI Career Checklist: 5 Steps to Thrive in an AI-Integrated World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8C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64436" y="6948056"/>
            <a:ext cx="6534382" cy="2904549"/>
            <a:chOff x="0" y="0"/>
            <a:chExt cx="2064967" cy="9178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64967" cy="917883"/>
            </a:xfrm>
            <a:custGeom>
              <a:avLst/>
              <a:gdLst/>
              <a:ahLst/>
              <a:cxnLst/>
              <a:rect r="r" b="b" t="t" l="l"/>
              <a:pathLst>
                <a:path h="917883" w="2064967">
                  <a:moveTo>
                    <a:pt x="0" y="0"/>
                  </a:moveTo>
                  <a:lnTo>
                    <a:pt x="2064967" y="0"/>
                  </a:lnTo>
                  <a:lnTo>
                    <a:pt x="2064967" y="917883"/>
                  </a:lnTo>
                  <a:lnTo>
                    <a:pt x="0" y="91788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064967" cy="946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551550" y="-2480393"/>
            <a:ext cx="4960786" cy="4960786"/>
          </a:xfrm>
          <a:custGeom>
            <a:avLst/>
            <a:gdLst/>
            <a:ahLst/>
            <a:cxnLst/>
            <a:rect r="r" b="b" t="t" l="l"/>
            <a:pathLst>
              <a:path h="4960786" w="4960786">
                <a:moveTo>
                  <a:pt x="0" y="0"/>
                </a:moveTo>
                <a:lnTo>
                  <a:pt x="4960786" y="0"/>
                </a:lnTo>
                <a:lnTo>
                  <a:pt x="4960786" y="4960786"/>
                </a:lnTo>
                <a:lnTo>
                  <a:pt x="0" y="4960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1445" y="3081490"/>
            <a:ext cx="1454510" cy="1454510"/>
          </a:xfrm>
          <a:custGeom>
            <a:avLst/>
            <a:gdLst/>
            <a:ahLst/>
            <a:cxnLst/>
            <a:rect r="r" b="b" t="t" l="l"/>
            <a:pathLst>
              <a:path h="1454510" w="1454510">
                <a:moveTo>
                  <a:pt x="0" y="0"/>
                </a:moveTo>
                <a:lnTo>
                  <a:pt x="1454510" y="0"/>
                </a:lnTo>
                <a:lnTo>
                  <a:pt x="1454510" y="1454510"/>
                </a:lnTo>
                <a:lnTo>
                  <a:pt x="0" y="14545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21040" y="5404643"/>
            <a:ext cx="5574065" cy="4705854"/>
          </a:xfrm>
          <a:custGeom>
            <a:avLst/>
            <a:gdLst/>
            <a:ahLst/>
            <a:cxnLst/>
            <a:rect r="r" b="b" t="t" l="l"/>
            <a:pathLst>
              <a:path h="4705854" w="5574065">
                <a:moveTo>
                  <a:pt x="0" y="0"/>
                </a:moveTo>
                <a:lnTo>
                  <a:pt x="5574065" y="0"/>
                </a:lnTo>
                <a:lnTo>
                  <a:pt x="5574065" y="4705854"/>
                </a:lnTo>
                <a:lnTo>
                  <a:pt x="0" y="47058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577641" y="5932541"/>
            <a:ext cx="3506354" cy="3920063"/>
          </a:xfrm>
          <a:custGeom>
            <a:avLst/>
            <a:gdLst/>
            <a:ahLst/>
            <a:cxnLst/>
            <a:rect r="r" b="b" t="t" l="l"/>
            <a:pathLst>
              <a:path h="3920063" w="3506354">
                <a:moveTo>
                  <a:pt x="0" y="0"/>
                </a:moveTo>
                <a:lnTo>
                  <a:pt x="3506354" y="0"/>
                </a:lnTo>
                <a:lnTo>
                  <a:pt x="3506354" y="3920063"/>
                </a:lnTo>
                <a:lnTo>
                  <a:pt x="0" y="39200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97429" y="800100"/>
            <a:ext cx="14054121" cy="2788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796"/>
              </a:lnSpc>
            </a:pPr>
            <a:r>
              <a:rPr lang="en-US" sz="10796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Thank</a:t>
            </a:r>
            <a:r>
              <a:rPr lang="en-US" sz="10796" strike="noStrike" u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 </a:t>
            </a:r>
            <a:r>
              <a:rPr lang="en-US" sz="10796" strike="noStrike" u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y</a:t>
            </a:r>
            <a:r>
              <a:rPr lang="en-US" sz="10796" strike="noStrike" u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o</a:t>
            </a:r>
            <a:r>
              <a:rPr lang="en-US" sz="10796" strike="noStrike" u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u</a:t>
            </a:r>
            <a:r>
              <a:rPr lang="en-US" sz="10796" strike="noStrike" u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 </a:t>
            </a:r>
            <a:r>
              <a:rPr lang="en-US" sz="10796" strike="noStrike" u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f</a:t>
            </a:r>
            <a:r>
              <a:rPr lang="en-US" sz="10796" strike="noStrike" u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o</a:t>
            </a:r>
            <a:r>
              <a:rPr lang="en-US" sz="10796" strike="noStrike" u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r</a:t>
            </a:r>
            <a:r>
              <a:rPr lang="en-US" sz="10796" strike="noStrike" u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 </a:t>
            </a:r>
            <a:r>
              <a:rPr lang="en-US" sz="10796" strike="noStrike" u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you</a:t>
            </a:r>
            <a:r>
              <a:rPr lang="en-US" sz="10796" strike="noStrike" u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r </a:t>
            </a:r>
            <a:r>
              <a:rPr lang="en-US" sz="10796" strike="noStrike" u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p</a:t>
            </a:r>
            <a:r>
              <a:rPr lang="en-US" sz="10796" strike="noStrike" u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r</a:t>
            </a:r>
            <a:r>
              <a:rPr lang="en-US" sz="10796" strike="noStrike" u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esence</a:t>
            </a:r>
            <a:r>
              <a:rPr lang="en-US" sz="10796" strike="noStrike" u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 </a:t>
            </a:r>
            <a:r>
              <a:rPr lang="en-US" sz="10796" strike="noStrike" u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and energ</a:t>
            </a:r>
            <a:r>
              <a:rPr lang="en-US" sz="10796" strike="noStrike" u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y!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2065662" y="7459371"/>
            <a:ext cx="6222338" cy="940959"/>
            <a:chOff x="0" y="0"/>
            <a:chExt cx="8296450" cy="1254611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19050"/>
              <a:ext cx="8296450" cy="4586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16"/>
                </a:lnSpc>
                <a:spcBef>
                  <a:spcPct val="0"/>
                </a:spcBef>
              </a:pPr>
              <a:r>
                <a:rPr lang="en-US" sz="2166" strike="noStrike" u="none">
                  <a:solidFill>
                    <a:srgbClr val="000000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Email 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632247"/>
              <a:ext cx="8296450" cy="6223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Ovo"/>
                  <a:ea typeface="Ovo"/>
                  <a:cs typeface="Ovo"/>
                  <a:sym typeface="Ovo"/>
                </a:rPr>
                <a:t>lifecoachpriyaamulraj@gmaail.com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031310" y="8842167"/>
            <a:ext cx="6000634" cy="940959"/>
            <a:chOff x="0" y="0"/>
            <a:chExt cx="8000845" cy="1254611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19050"/>
              <a:ext cx="8000845" cy="4586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16"/>
                </a:lnSpc>
                <a:spcBef>
                  <a:spcPct val="0"/>
                </a:spcBef>
              </a:pPr>
              <a:r>
                <a:rPr lang="en-US" sz="2166">
                  <a:solidFill>
                    <a:srgbClr val="000000"/>
                  </a:solidFill>
                  <a:latin typeface="Open Sauce Light"/>
                  <a:ea typeface="Open Sauce Light"/>
                  <a:cs typeface="Open Sauce Light"/>
                  <a:sym typeface="Open Sauce Light"/>
                </a:rPr>
                <a:t>Whatsapp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632247"/>
              <a:ext cx="8000845" cy="6223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Ovo"/>
                  <a:ea typeface="Ovo"/>
                  <a:cs typeface="Ovo"/>
                  <a:sym typeface="Ovo"/>
                </a:rPr>
                <a:t>+91 9629712444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1238" y="723698"/>
            <a:ext cx="7173280" cy="7278987"/>
            <a:chOff x="0" y="0"/>
            <a:chExt cx="6277606" cy="63701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77606" cy="6370114"/>
            </a:xfrm>
            <a:custGeom>
              <a:avLst/>
              <a:gdLst/>
              <a:ahLst/>
              <a:cxnLst/>
              <a:rect r="r" b="b" t="t" l="l"/>
              <a:pathLst>
                <a:path h="6370114" w="6277606">
                  <a:moveTo>
                    <a:pt x="3561580" y="0"/>
                  </a:moveTo>
                  <a:lnTo>
                    <a:pt x="0" y="0"/>
                  </a:lnTo>
                  <a:lnTo>
                    <a:pt x="0" y="4771085"/>
                  </a:lnTo>
                  <a:lnTo>
                    <a:pt x="2714602" y="4771085"/>
                  </a:lnTo>
                  <a:lnTo>
                    <a:pt x="2714602" y="6370114"/>
                  </a:lnTo>
                  <a:lnTo>
                    <a:pt x="6277606" y="6370114"/>
                  </a:lnTo>
                  <a:lnTo>
                    <a:pt x="6277606" y="1599028"/>
                  </a:lnTo>
                  <a:lnTo>
                    <a:pt x="3561580" y="1599028"/>
                  </a:lnTo>
                  <a:lnTo>
                    <a:pt x="3561580" y="0"/>
                  </a:lnTo>
                  <a:close/>
                </a:path>
              </a:pathLst>
            </a:custGeom>
            <a:blipFill>
              <a:blip r:embed="rId2"/>
              <a:stretch>
                <a:fillRect l="-26662" t="0" r="-26662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5400000">
            <a:off x="-864673" y="6592477"/>
            <a:ext cx="2242507" cy="2242507"/>
          </a:xfrm>
          <a:custGeom>
            <a:avLst/>
            <a:gdLst/>
            <a:ahLst/>
            <a:cxnLst/>
            <a:rect r="r" b="b" t="t" l="l"/>
            <a:pathLst>
              <a:path h="2242507" w="2242507">
                <a:moveTo>
                  <a:pt x="0" y="0"/>
                </a:moveTo>
                <a:lnTo>
                  <a:pt x="2242507" y="0"/>
                </a:lnTo>
                <a:lnTo>
                  <a:pt x="2242507" y="2242507"/>
                </a:lnTo>
                <a:lnTo>
                  <a:pt x="0" y="22425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377834" y="8834984"/>
            <a:ext cx="2001389" cy="2001389"/>
          </a:xfrm>
          <a:custGeom>
            <a:avLst/>
            <a:gdLst/>
            <a:ahLst/>
            <a:cxnLst/>
            <a:rect r="r" b="b" t="t" l="l"/>
            <a:pathLst>
              <a:path h="2001389" w="2001389">
                <a:moveTo>
                  <a:pt x="0" y="0"/>
                </a:moveTo>
                <a:lnTo>
                  <a:pt x="2001389" y="0"/>
                </a:lnTo>
                <a:lnTo>
                  <a:pt x="2001389" y="2001389"/>
                </a:lnTo>
                <a:lnTo>
                  <a:pt x="0" y="20013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56214" y="7094810"/>
            <a:ext cx="1244629" cy="1237840"/>
          </a:xfrm>
          <a:custGeom>
            <a:avLst/>
            <a:gdLst/>
            <a:ahLst/>
            <a:cxnLst/>
            <a:rect r="r" b="b" t="t" l="l"/>
            <a:pathLst>
              <a:path h="1237840" w="1244629">
                <a:moveTo>
                  <a:pt x="0" y="0"/>
                </a:moveTo>
                <a:lnTo>
                  <a:pt x="1244629" y="0"/>
                </a:lnTo>
                <a:lnTo>
                  <a:pt x="1244629" y="1237841"/>
                </a:lnTo>
                <a:lnTo>
                  <a:pt x="0" y="12378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986093" y="501117"/>
            <a:ext cx="1189895" cy="1189895"/>
          </a:xfrm>
          <a:custGeom>
            <a:avLst/>
            <a:gdLst/>
            <a:ahLst/>
            <a:cxnLst/>
            <a:rect r="r" b="b" t="t" l="l"/>
            <a:pathLst>
              <a:path h="1189895" w="1189895">
                <a:moveTo>
                  <a:pt x="0" y="0"/>
                </a:moveTo>
                <a:lnTo>
                  <a:pt x="1189894" y="0"/>
                </a:lnTo>
                <a:lnTo>
                  <a:pt x="1189894" y="1189895"/>
                </a:lnTo>
                <a:lnTo>
                  <a:pt x="0" y="118989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655780" y="3480704"/>
            <a:ext cx="3236049" cy="3325591"/>
          </a:xfrm>
          <a:custGeom>
            <a:avLst/>
            <a:gdLst/>
            <a:ahLst/>
            <a:cxnLst/>
            <a:rect r="r" b="b" t="t" l="l"/>
            <a:pathLst>
              <a:path h="3325591" w="3236049">
                <a:moveTo>
                  <a:pt x="0" y="0"/>
                </a:moveTo>
                <a:lnTo>
                  <a:pt x="3236049" y="0"/>
                </a:lnTo>
                <a:lnTo>
                  <a:pt x="3236049" y="3325592"/>
                </a:lnTo>
                <a:lnTo>
                  <a:pt x="0" y="332559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64279" t="-6504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368478" y="7392267"/>
            <a:ext cx="2919522" cy="2897626"/>
          </a:xfrm>
          <a:custGeom>
            <a:avLst/>
            <a:gdLst/>
            <a:ahLst/>
            <a:cxnLst/>
            <a:rect r="r" b="b" t="t" l="l"/>
            <a:pathLst>
              <a:path h="2897626" w="2919522">
                <a:moveTo>
                  <a:pt x="0" y="0"/>
                </a:moveTo>
                <a:lnTo>
                  <a:pt x="2919522" y="0"/>
                </a:lnTo>
                <a:lnTo>
                  <a:pt x="2919522" y="2897626"/>
                </a:lnTo>
                <a:lnTo>
                  <a:pt x="0" y="289762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364579" y="828473"/>
            <a:ext cx="8894721" cy="1619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11"/>
              </a:lnSpc>
            </a:pPr>
            <a:r>
              <a:rPr lang="en-US" sz="6211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J</a:t>
            </a:r>
            <a:r>
              <a:rPr lang="en-US" sz="6211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oy to be here with you today!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29775" y="7936009"/>
            <a:ext cx="8743271" cy="1943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5"/>
              </a:lnSpc>
              <a:spcBef>
                <a:spcPct val="0"/>
              </a:spcBef>
            </a:pPr>
          </a:p>
          <a:p>
            <a:pPr algn="l">
              <a:lnSpc>
                <a:spcPts val="5205"/>
              </a:lnSpc>
              <a:spcBef>
                <a:spcPct val="0"/>
              </a:spcBef>
            </a:pPr>
            <a:r>
              <a:rPr lang="en-US" sz="3718" b="true">
                <a:solidFill>
                  <a:srgbClr val="004AAD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“We’re building the future together.” 🚀</a:t>
            </a:r>
          </a:p>
          <a:p>
            <a:pPr algn="l" marL="0" indent="0" lvl="0">
              <a:lnSpc>
                <a:spcPts val="520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71013" y="0"/>
            <a:ext cx="7311553" cy="10287000"/>
            <a:chOff x="0" y="0"/>
            <a:chExt cx="4857277" cy="68339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57277" cy="6833953"/>
            </a:xfrm>
            <a:custGeom>
              <a:avLst/>
              <a:gdLst/>
              <a:ahLst/>
              <a:cxnLst/>
              <a:rect r="r" b="b" t="t" l="l"/>
              <a:pathLst>
                <a:path h="6833953" w="4857277">
                  <a:moveTo>
                    <a:pt x="0" y="0"/>
                  </a:moveTo>
                  <a:lnTo>
                    <a:pt x="0" y="4271909"/>
                  </a:lnTo>
                  <a:lnTo>
                    <a:pt x="1004767" y="4271909"/>
                  </a:lnTo>
                  <a:lnTo>
                    <a:pt x="1004767" y="6833953"/>
                  </a:lnTo>
                  <a:lnTo>
                    <a:pt x="4354352" y="6833953"/>
                  </a:lnTo>
                  <a:lnTo>
                    <a:pt x="4354352" y="2562043"/>
                  </a:lnTo>
                  <a:lnTo>
                    <a:pt x="4857277" y="2562043"/>
                  </a:lnTo>
                  <a:lnTo>
                    <a:pt x="4857277" y="0"/>
                  </a:lnTo>
                  <a:close/>
                </a:path>
              </a:pathLst>
            </a:custGeom>
            <a:blipFill>
              <a:blip r:embed="rId2"/>
              <a:stretch>
                <a:fillRect l="0" t="-3403" r="0" b="-3403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71642" y="1028700"/>
            <a:ext cx="6839866" cy="3194839"/>
            <a:chOff x="0" y="0"/>
            <a:chExt cx="9119822" cy="425978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52400"/>
              <a:ext cx="9119822" cy="2921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250"/>
                </a:lnSpc>
              </a:pPr>
              <a:r>
                <a:rPr lang="en-US" sz="8250">
                  <a:solidFill>
                    <a:srgbClr val="000000"/>
                  </a:solidFill>
                  <a:latin typeface="Ovo"/>
                  <a:ea typeface="Ovo"/>
                  <a:cs typeface="Ovo"/>
                  <a:sym typeface="Ovo"/>
                </a:rPr>
                <a:t>Meet </a:t>
              </a:r>
            </a:p>
            <a:p>
              <a:pPr algn="ctr" marL="0" indent="0" lvl="0">
                <a:lnSpc>
                  <a:spcPts val="8250"/>
                </a:lnSpc>
              </a:pPr>
              <a:r>
                <a:rPr lang="en-US" sz="8250">
                  <a:solidFill>
                    <a:srgbClr val="004AAD"/>
                  </a:solidFill>
                  <a:latin typeface="Ovo"/>
                  <a:ea typeface="Ovo"/>
                  <a:cs typeface="Ovo"/>
                  <a:sym typeface="Ovo"/>
                </a:rPr>
                <a:t>Priya Amulraj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748610"/>
              <a:ext cx="9119822" cy="511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68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308156" y="8803766"/>
            <a:ext cx="2966469" cy="2966469"/>
          </a:xfrm>
          <a:custGeom>
            <a:avLst/>
            <a:gdLst/>
            <a:ahLst/>
            <a:cxnLst/>
            <a:rect r="r" b="b" t="t" l="l"/>
            <a:pathLst>
              <a:path h="2966469" w="2966469">
                <a:moveTo>
                  <a:pt x="0" y="0"/>
                </a:moveTo>
                <a:lnTo>
                  <a:pt x="2966468" y="0"/>
                </a:lnTo>
                <a:lnTo>
                  <a:pt x="2966468" y="2966468"/>
                </a:lnTo>
                <a:lnTo>
                  <a:pt x="0" y="29664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76066" y="-615878"/>
            <a:ext cx="3307196" cy="3289156"/>
          </a:xfrm>
          <a:custGeom>
            <a:avLst/>
            <a:gdLst/>
            <a:ahLst/>
            <a:cxnLst/>
            <a:rect r="r" b="b" t="t" l="l"/>
            <a:pathLst>
              <a:path h="3289156" w="3307196">
                <a:moveTo>
                  <a:pt x="0" y="0"/>
                </a:moveTo>
                <a:lnTo>
                  <a:pt x="3307195" y="0"/>
                </a:lnTo>
                <a:lnTo>
                  <a:pt x="3307195" y="3289156"/>
                </a:lnTo>
                <a:lnTo>
                  <a:pt x="0" y="32891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259300" y="4889210"/>
            <a:ext cx="2440856" cy="2440856"/>
          </a:xfrm>
          <a:custGeom>
            <a:avLst/>
            <a:gdLst/>
            <a:ahLst/>
            <a:cxnLst/>
            <a:rect r="r" b="b" t="t" l="l"/>
            <a:pathLst>
              <a:path h="2440856" w="2440856">
                <a:moveTo>
                  <a:pt x="0" y="0"/>
                </a:moveTo>
                <a:lnTo>
                  <a:pt x="2440856" y="0"/>
                </a:lnTo>
                <a:lnTo>
                  <a:pt x="2440856" y="2440857"/>
                </a:lnTo>
                <a:lnTo>
                  <a:pt x="0" y="24408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82662" y="5076825"/>
            <a:ext cx="8561338" cy="463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16476" indent="-358238" lvl="1">
              <a:lnSpc>
                <a:spcPts val="4645"/>
              </a:lnSpc>
              <a:buFont typeface="Arial"/>
              <a:buChar char="•"/>
            </a:pPr>
            <a:r>
              <a:rPr lang="en-US" sz="3318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Life &amp; Career Transition Coach, Mentor, and Motivational Speaker</a:t>
            </a:r>
          </a:p>
          <a:p>
            <a:pPr algn="ctr" marL="716476" indent="-358238" lvl="1">
              <a:lnSpc>
                <a:spcPts val="4645"/>
              </a:lnSpc>
              <a:buFont typeface="Arial"/>
              <a:buChar char="•"/>
            </a:pPr>
            <a:r>
              <a:rPr lang="en-US" sz="3318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From confusion, overwhelm, and self-doubt ➔ to clarity, emotional resilience, and fulfillment.</a:t>
            </a:r>
          </a:p>
          <a:p>
            <a:pPr algn="ctr" marL="716476" indent="-358238" lvl="1">
              <a:lnSpc>
                <a:spcPts val="4645"/>
              </a:lnSpc>
              <a:buFont typeface="Arial"/>
              <a:buChar char="•"/>
            </a:pPr>
            <a:r>
              <a:rPr lang="en-US" sz="3318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Empowered 450+ amazing individuals to design a life they love — and you’re next. 🌈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79316" y="223246"/>
            <a:ext cx="7762876" cy="8043015"/>
            <a:chOff x="0" y="0"/>
            <a:chExt cx="4857277" cy="50325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57277" cy="5032562"/>
            </a:xfrm>
            <a:custGeom>
              <a:avLst/>
              <a:gdLst/>
              <a:ahLst/>
              <a:cxnLst/>
              <a:rect r="r" b="b" t="t" l="l"/>
              <a:pathLst>
                <a:path h="5032562" w="4857277">
                  <a:moveTo>
                    <a:pt x="0" y="0"/>
                  </a:moveTo>
                  <a:lnTo>
                    <a:pt x="0" y="3145859"/>
                  </a:lnTo>
                  <a:lnTo>
                    <a:pt x="1004767" y="3145859"/>
                  </a:lnTo>
                  <a:lnTo>
                    <a:pt x="1004767" y="5032562"/>
                  </a:lnTo>
                  <a:lnTo>
                    <a:pt x="4354352" y="5032562"/>
                  </a:lnTo>
                  <a:lnTo>
                    <a:pt x="4354352" y="1886703"/>
                  </a:lnTo>
                  <a:lnTo>
                    <a:pt x="4857277" y="1886703"/>
                  </a:lnTo>
                  <a:lnTo>
                    <a:pt x="4857277" y="0"/>
                  </a:lnTo>
                  <a:close/>
                </a:path>
              </a:pathLst>
            </a:custGeom>
            <a:blipFill>
              <a:blip r:embed="rId2"/>
              <a:stretch>
                <a:fillRect l="-29546" t="0" r="-29546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607462" y="2443942"/>
            <a:ext cx="8347455" cy="215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50"/>
              </a:lnSpc>
            </a:pPr>
            <a:r>
              <a:rPr lang="en-US" sz="8250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Why</a:t>
            </a:r>
            <a:r>
              <a:rPr lang="en-US" sz="8250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 This Matters</a:t>
            </a:r>
          </a:p>
          <a:p>
            <a:pPr algn="l" marL="0" indent="0" lvl="0">
              <a:lnSpc>
                <a:spcPts val="825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607462" y="4043689"/>
            <a:ext cx="8902043" cy="4867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9288" indent="-404644" lvl="1">
              <a:lnSpc>
                <a:spcPts val="4872"/>
              </a:lnSpc>
              <a:spcBef>
                <a:spcPct val="0"/>
              </a:spcBef>
              <a:buFont typeface="Arial"/>
              <a:buChar char="•"/>
            </a:pPr>
            <a:r>
              <a:rPr lang="en-US" sz="3748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H</a:t>
            </a:r>
            <a:r>
              <a:rPr lang="en-US" sz="3748" strike="noStrike" u="none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o</a:t>
            </a:r>
            <a:r>
              <a:rPr lang="en-US" sz="3748" strike="noStrike" u="none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w </a:t>
            </a:r>
            <a:r>
              <a:rPr lang="en-US" sz="3748" strike="noStrike" u="none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m</a:t>
            </a:r>
            <a:r>
              <a:rPr lang="en-US" sz="3748" strike="noStrike" u="none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</a:t>
            </a:r>
            <a:r>
              <a:rPr lang="en-US" sz="3748" strike="noStrike" u="none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n</a:t>
            </a:r>
            <a:r>
              <a:rPr lang="en-US" sz="3748" strike="noStrike" u="none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y</a:t>
            </a:r>
            <a:r>
              <a:rPr lang="en-US" sz="3748" strike="noStrike" u="none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h</a:t>
            </a:r>
            <a:r>
              <a:rPr lang="en-US" sz="3748" strike="noStrike" u="none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av</a:t>
            </a:r>
            <a:r>
              <a:rPr lang="en-US" sz="3748" strike="noStrike" u="none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e </a:t>
            </a:r>
            <a:r>
              <a:rPr lang="en-US" sz="3748" strike="noStrike" u="none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used AI </a:t>
            </a:r>
            <a:r>
              <a:rPr lang="en-US" sz="3748" strike="noStrike" u="none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too</a:t>
            </a:r>
            <a:r>
              <a:rPr lang="en-US" sz="3748" strike="noStrike" u="none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l</a:t>
            </a:r>
            <a:r>
              <a:rPr lang="en-US" sz="3748" strike="noStrike" u="none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s </a:t>
            </a:r>
            <a:r>
              <a:rPr lang="en-US" sz="3748" strike="noStrike" u="none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re</a:t>
            </a:r>
            <a:r>
              <a:rPr lang="en-US" sz="3748" strike="noStrike" u="none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cen</a:t>
            </a:r>
            <a:r>
              <a:rPr lang="en-US" sz="3748" strike="noStrike" u="none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tly?</a:t>
            </a:r>
          </a:p>
          <a:p>
            <a:pPr algn="l" marL="809288" indent="-404644" lvl="1">
              <a:lnSpc>
                <a:spcPts val="4872"/>
              </a:lnSpc>
              <a:spcBef>
                <a:spcPct val="0"/>
              </a:spcBef>
              <a:buFont typeface="Arial"/>
              <a:buChar char="•"/>
            </a:pPr>
            <a:r>
              <a:rPr lang="en-US" sz="3748" strike="noStrike" u="none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Transformative force not buzzword</a:t>
            </a:r>
          </a:p>
          <a:p>
            <a:pPr algn="l" marL="809288" indent="-404644" lvl="1">
              <a:lnSpc>
                <a:spcPts val="4872"/>
              </a:lnSpc>
              <a:spcBef>
                <a:spcPct val="0"/>
              </a:spcBef>
              <a:buFont typeface="Arial"/>
              <a:buChar char="•"/>
            </a:pPr>
            <a:r>
              <a:rPr lang="en-US" sz="3748" strike="noStrike" u="none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K</a:t>
            </a:r>
            <a:r>
              <a:rPr lang="en-US" sz="3748" strike="noStrike" u="none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e</a:t>
            </a:r>
            <a:r>
              <a:rPr lang="en-US" sz="3748" strike="noStrike" u="none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y</a:t>
            </a:r>
            <a:r>
              <a:rPr lang="en-US" sz="3748" strike="noStrike" u="none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Poin</a:t>
            </a:r>
            <a:r>
              <a:rPr lang="en-US" sz="3748" strike="noStrike" u="none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t: AI</a:t>
            </a:r>
            <a:r>
              <a:rPr lang="en-US" sz="3748" strike="noStrike" u="none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</a:t>
            </a:r>
            <a:r>
              <a:rPr lang="en-US" sz="3748" strike="noStrike" u="none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i</a:t>
            </a:r>
            <a:r>
              <a:rPr lang="en-US" sz="3748" strike="noStrike" u="none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s</a:t>
            </a:r>
            <a:r>
              <a:rPr lang="en-US" sz="3748" strike="noStrike" u="none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n’</a:t>
            </a:r>
            <a:r>
              <a:rPr lang="en-US" sz="3748" strike="noStrike" u="none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t the </a:t>
            </a:r>
            <a:r>
              <a:rPr lang="en-US" sz="3748" strike="noStrike" u="none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e</a:t>
            </a:r>
            <a:r>
              <a:rPr lang="en-US" sz="3748" strike="noStrike" u="none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ne</a:t>
            </a:r>
            <a:r>
              <a:rPr lang="en-US" sz="3748" strike="noStrike" u="none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my</a:t>
            </a:r>
            <a:r>
              <a:rPr lang="en-US" sz="3748" strike="noStrike" u="none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</a:t>
            </a:r>
            <a:r>
              <a:rPr lang="en-US" sz="3748" strike="noStrike" u="none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—</a:t>
            </a:r>
            <a:r>
              <a:rPr lang="en-US" sz="3748" strike="noStrike" u="none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</a:t>
            </a:r>
            <a:r>
              <a:rPr lang="en-US" sz="3748" strike="noStrike" u="none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ir</a:t>
            </a:r>
            <a:r>
              <a:rPr lang="en-US" sz="3748" strike="noStrike" u="none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relevan</a:t>
            </a:r>
            <a:r>
              <a:rPr lang="en-US" sz="3748" strike="noStrike" u="none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ce</a:t>
            </a:r>
            <a:r>
              <a:rPr lang="en-US" sz="3748" strike="noStrike" u="none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i</a:t>
            </a:r>
            <a:r>
              <a:rPr lang="en-US" sz="3748" strike="noStrike" u="none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s</a:t>
            </a:r>
            <a:r>
              <a:rPr lang="en-US" sz="3748" strike="noStrike" u="none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.</a:t>
            </a:r>
          </a:p>
          <a:p>
            <a:pPr algn="l" marL="809288" indent="-404644" lvl="1">
              <a:lnSpc>
                <a:spcPts val="4872"/>
              </a:lnSpc>
              <a:spcBef>
                <a:spcPct val="0"/>
              </a:spcBef>
              <a:buFont typeface="Arial"/>
              <a:buChar char="•"/>
            </a:pPr>
            <a:r>
              <a:rPr lang="en-US" sz="3748" strike="noStrike" u="none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You don’t need to know everything - Evolve.</a:t>
            </a:r>
          </a:p>
          <a:p>
            <a:pPr algn="l" marL="0" indent="0" lvl="0">
              <a:lnSpc>
                <a:spcPts val="4872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691942" y="8827062"/>
            <a:ext cx="2691661" cy="2691661"/>
          </a:xfrm>
          <a:custGeom>
            <a:avLst/>
            <a:gdLst/>
            <a:ahLst/>
            <a:cxnLst/>
            <a:rect r="r" b="b" t="t" l="l"/>
            <a:pathLst>
              <a:path h="2691661" w="2691661">
                <a:moveTo>
                  <a:pt x="0" y="0"/>
                </a:moveTo>
                <a:lnTo>
                  <a:pt x="2691661" y="0"/>
                </a:lnTo>
                <a:lnTo>
                  <a:pt x="2691661" y="2691662"/>
                </a:lnTo>
                <a:lnTo>
                  <a:pt x="0" y="26916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930402" y="6118225"/>
            <a:ext cx="2214741" cy="2214741"/>
          </a:xfrm>
          <a:custGeom>
            <a:avLst/>
            <a:gdLst/>
            <a:ahLst/>
            <a:cxnLst/>
            <a:rect r="r" b="b" t="t" l="l"/>
            <a:pathLst>
              <a:path h="2214741" w="2214741">
                <a:moveTo>
                  <a:pt x="0" y="0"/>
                </a:moveTo>
                <a:lnTo>
                  <a:pt x="2214741" y="0"/>
                </a:lnTo>
                <a:lnTo>
                  <a:pt x="2214741" y="2214741"/>
                </a:lnTo>
                <a:lnTo>
                  <a:pt x="0" y="22147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54571" y="6468996"/>
            <a:ext cx="2555809" cy="2555809"/>
          </a:xfrm>
          <a:custGeom>
            <a:avLst/>
            <a:gdLst/>
            <a:ahLst/>
            <a:cxnLst/>
            <a:rect r="r" b="b" t="t" l="l"/>
            <a:pathLst>
              <a:path h="2555809" w="2555809">
                <a:moveTo>
                  <a:pt x="0" y="0"/>
                </a:moveTo>
                <a:lnTo>
                  <a:pt x="2555809" y="0"/>
                </a:lnTo>
                <a:lnTo>
                  <a:pt x="2555809" y="2555809"/>
                </a:lnTo>
                <a:lnTo>
                  <a:pt x="0" y="2555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99456" y="228491"/>
            <a:ext cx="3106665" cy="3106665"/>
          </a:xfrm>
          <a:custGeom>
            <a:avLst/>
            <a:gdLst/>
            <a:ahLst/>
            <a:cxnLst/>
            <a:rect r="r" b="b" t="t" l="l"/>
            <a:pathLst>
              <a:path h="3106665" w="3106665">
                <a:moveTo>
                  <a:pt x="0" y="0"/>
                </a:moveTo>
                <a:lnTo>
                  <a:pt x="3106665" y="0"/>
                </a:lnTo>
                <a:lnTo>
                  <a:pt x="3106665" y="3106664"/>
                </a:lnTo>
                <a:lnTo>
                  <a:pt x="0" y="31066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54571" y="9024805"/>
            <a:ext cx="2554410" cy="2554410"/>
          </a:xfrm>
          <a:custGeom>
            <a:avLst/>
            <a:gdLst/>
            <a:ahLst/>
            <a:cxnLst/>
            <a:rect r="r" b="b" t="t" l="l"/>
            <a:pathLst>
              <a:path h="2554410" w="2554410">
                <a:moveTo>
                  <a:pt x="0" y="0"/>
                </a:moveTo>
                <a:lnTo>
                  <a:pt x="2554410" y="0"/>
                </a:lnTo>
                <a:lnTo>
                  <a:pt x="2554410" y="2554410"/>
                </a:lnTo>
                <a:lnTo>
                  <a:pt x="0" y="2554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99456" y="3305180"/>
            <a:ext cx="5719625" cy="5719625"/>
          </a:xfrm>
          <a:custGeom>
            <a:avLst/>
            <a:gdLst/>
            <a:ahLst/>
            <a:cxnLst/>
            <a:rect r="r" b="b" t="t" l="l"/>
            <a:pathLst>
              <a:path h="5719625" w="5719625">
                <a:moveTo>
                  <a:pt x="0" y="0"/>
                </a:moveTo>
                <a:lnTo>
                  <a:pt x="5719625" y="0"/>
                </a:lnTo>
                <a:lnTo>
                  <a:pt x="5719625" y="5719625"/>
                </a:lnTo>
                <a:lnTo>
                  <a:pt x="0" y="5719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80547" y="2814464"/>
            <a:ext cx="5707453" cy="3809725"/>
          </a:xfrm>
          <a:custGeom>
            <a:avLst/>
            <a:gdLst/>
            <a:ahLst/>
            <a:cxnLst/>
            <a:rect r="r" b="b" t="t" l="l"/>
            <a:pathLst>
              <a:path h="3809725" w="5707453">
                <a:moveTo>
                  <a:pt x="0" y="0"/>
                </a:moveTo>
                <a:lnTo>
                  <a:pt x="5707453" y="0"/>
                </a:lnTo>
                <a:lnTo>
                  <a:pt x="5707453" y="3809725"/>
                </a:lnTo>
                <a:lnTo>
                  <a:pt x="0" y="380972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81075"/>
            <a:ext cx="11920124" cy="1382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999"/>
              </a:lnSpc>
            </a:pPr>
            <a:r>
              <a:rPr lang="en-US" sz="87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Th</a:t>
            </a:r>
            <a:r>
              <a:rPr lang="en-US" sz="879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e Shift Is Here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85292" y="3627533"/>
            <a:ext cx="10074721" cy="6488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697" indent="-388848" lvl="1">
              <a:lnSpc>
                <a:spcPts val="4682"/>
              </a:lnSpc>
              <a:spcBef>
                <a:spcPct val="0"/>
              </a:spcBef>
              <a:buFont typeface="Arial"/>
              <a:buChar char="•"/>
            </a:pPr>
            <a:r>
              <a:rPr lang="en-US" sz="3602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Global Shif</a:t>
            </a:r>
            <a:r>
              <a:rPr lang="en-US" sz="3602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t in Work &amp; Tech: </a:t>
            </a:r>
          </a:p>
          <a:p>
            <a:pPr algn="l" marL="1555393" indent="-518464" lvl="2">
              <a:lnSpc>
                <a:spcPts val="4682"/>
              </a:lnSpc>
              <a:spcBef>
                <a:spcPct val="0"/>
              </a:spcBef>
              <a:buFont typeface="Arial"/>
              <a:buChar char="⚬"/>
            </a:pPr>
            <a:r>
              <a:rPr lang="en-US" sz="3602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AI’s impact in Tech</a:t>
            </a:r>
          </a:p>
          <a:p>
            <a:pPr algn="l">
              <a:lnSpc>
                <a:spcPts val="4682"/>
              </a:lnSpc>
              <a:spcBef>
                <a:spcPct val="0"/>
              </a:spcBef>
            </a:pPr>
          </a:p>
          <a:p>
            <a:pPr algn="l" marL="777697" indent="-388848" lvl="1">
              <a:lnSpc>
                <a:spcPts val="4682"/>
              </a:lnSpc>
              <a:spcBef>
                <a:spcPct val="0"/>
              </a:spcBef>
              <a:buFont typeface="Arial"/>
              <a:buChar char="•"/>
            </a:pPr>
            <a:r>
              <a:rPr lang="en-US" sz="3602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Truth?</a:t>
            </a:r>
          </a:p>
          <a:p>
            <a:pPr algn="l">
              <a:lnSpc>
                <a:spcPts val="4682"/>
              </a:lnSpc>
              <a:spcBef>
                <a:spcPct val="0"/>
              </a:spcBef>
            </a:pPr>
          </a:p>
          <a:p>
            <a:pPr algn="l" marL="777697" indent="-388848" lvl="1">
              <a:lnSpc>
                <a:spcPts val="4682"/>
              </a:lnSpc>
              <a:spcBef>
                <a:spcPct val="0"/>
              </a:spcBef>
              <a:buFont typeface="Arial"/>
              <a:buChar char="•"/>
            </a:pPr>
            <a:r>
              <a:rPr lang="en-US" sz="3602">
                <a:solidFill>
                  <a:srgbClr val="000000"/>
                </a:solidFill>
                <a:latin typeface="Alice Bold"/>
                <a:ea typeface="Alice Bold"/>
                <a:cs typeface="Alice Bold"/>
                <a:sym typeface="Alice Bold"/>
              </a:rPr>
              <a:t>3 Key Trends:</a:t>
            </a:r>
          </a:p>
          <a:p>
            <a:pPr algn="l" marL="1555393" indent="-518464" lvl="2">
              <a:lnSpc>
                <a:spcPts val="4682"/>
              </a:lnSpc>
              <a:spcBef>
                <a:spcPct val="0"/>
              </a:spcBef>
              <a:buFont typeface="Arial"/>
              <a:buChar char="⚬"/>
            </a:pPr>
            <a:r>
              <a:rPr lang="en-US" sz="3602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AI is Everywhere; WEF</a:t>
            </a:r>
          </a:p>
          <a:p>
            <a:pPr algn="l" marL="1555393" indent="-518464" lvl="2">
              <a:lnSpc>
                <a:spcPts val="4682"/>
              </a:lnSpc>
              <a:spcBef>
                <a:spcPct val="0"/>
              </a:spcBef>
              <a:buFont typeface="Arial"/>
              <a:buChar char="⚬"/>
            </a:pPr>
            <a:r>
              <a:rPr lang="en-US" sz="3602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Career Paths are Non-Linear</a:t>
            </a:r>
          </a:p>
          <a:p>
            <a:pPr algn="l" marL="1555393" indent="-518464" lvl="2">
              <a:lnSpc>
                <a:spcPts val="4682"/>
              </a:lnSpc>
              <a:spcBef>
                <a:spcPct val="0"/>
              </a:spcBef>
              <a:buFont typeface="Arial"/>
              <a:buChar char="⚬"/>
            </a:pPr>
            <a:r>
              <a:rPr lang="en-US" sz="3602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Human Skills Are a Differentiator - what humans can only bring to table</a:t>
            </a:r>
          </a:p>
          <a:p>
            <a:pPr algn="l" marL="0" indent="0" lvl="0">
              <a:lnSpc>
                <a:spcPts val="468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18075" y="0"/>
            <a:ext cx="8555432" cy="8864173"/>
            <a:chOff x="0" y="0"/>
            <a:chExt cx="4857277" cy="50325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57277" cy="5032562"/>
            </a:xfrm>
            <a:custGeom>
              <a:avLst/>
              <a:gdLst/>
              <a:ahLst/>
              <a:cxnLst/>
              <a:rect r="r" b="b" t="t" l="l"/>
              <a:pathLst>
                <a:path h="5032562" w="4857277">
                  <a:moveTo>
                    <a:pt x="0" y="0"/>
                  </a:moveTo>
                  <a:lnTo>
                    <a:pt x="0" y="3145859"/>
                  </a:lnTo>
                  <a:lnTo>
                    <a:pt x="1004767" y="3145859"/>
                  </a:lnTo>
                  <a:lnTo>
                    <a:pt x="1004767" y="5032562"/>
                  </a:lnTo>
                  <a:lnTo>
                    <a:pt x="4354352" y="5032562"/>
                  </a:lnTo>
                  <a:lnTo>
                    <a:pt x="4354352" y="1886703"/>
                  </a:lnTo>
                  <a:lnTo>
                    <a:pt x="4857277" y="1886703"/>
                  </a:lnTo>
                  <a:lnTo>
                    <a:pt x="4857277" y="0"/>
                  </a:lnTo>
                  <a:close/>
                </a:path>
              </a:pathLst>
            </a:custGeom>
            <a:blipFill>
              <a:blip r:embed="rId2"/>
              <a:stretch>
                <a:fillRect l="-29546" t="0" r="-29546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0" y="611088"/>
            <a:ext cx="8258773" cy="3745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250"/>
              </a:lnSpc>
            </a:pPr>
            <a:r>
              <a:rPr lang="en-US" sz="8250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Your</a:t>
            </a:r>
            <a:r>
              <a:rPr lang="en-US" sz="8250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 </a:t>
            </a:r>
          </a:p>
          <a:p>
            <a:pPr algn="ctr" marL="0" indent="0" lvl="0">
              <a:lnSpc>
                <a:spcPts val="8250"/>
              </a:lnSpc>
            </a:pPr>
            <a:r>
              <a:rPr lang="en-US" sz="8250">
                <a:solidFill>
                  <a:srgbClr val="004AAD"/>
                </a:solidFill>
                <a:latin typeface="Ovo"/>
                <a:ea typeface="Ovo"/>
                <a:cs typeface="Ovo"/>
                <a:sym typeface="Ovo"/>
              </a:rPr>
              <a:t>Human Edge</a:t>
            </a:r>
          </a:p>
          <a:p>
            <a:pPr algn="ctr" marL="0" indent="0" lvl="0">
              <a:lnSpc>
                <a:spcPts val="8250"/>
              </a:lnSpc>
            </a:pPr>
          </a:p>
          <a:p>
            <a:pPr algn="ctr" marL="0" indent="0" lvl="0">
              <a:lnSpc>
                <a:spcPts val="4700"/>
              </a:lnSpc>
            </a:pPr>
            <a:r>
              <a:rPr lang="en-US" sz="4700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(</a:t>
            </a:r>
            <a:r>
              <a:rPr lang="en-US" sz="4700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AI can outpace you in speed)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07928" y="5218217"/>
            <a:ext cx="8736072" cy="4264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6"/>
              </a:lnSpc>
              <a:spcBef>
                <a:spcPct val="0"/>
              </a:spcBef>
            </a:pPr>
            <a:r>
              <a:rPr lang="en-US" b="true" sz="3251">
                <a:solidFill>
                  <a:srgbClr val="000000"/>
                </a:solidFill>
                <a:latin typeface="Tex Gyre Bonum Bold"/>
                <a:ea typeface="Tex Gyre Bonum Bold"/>
                <a:cs typeface="Tex Gyre Bonum Bold"/>
                <a:sym typeface="Tex Gyre Bonum Bold"/>
              </a:rPr>
              <a:t>5</a:t>
            </a:r>
            <a:r>
              <a:rPr lang="en-US" b="true" sz="3251" strike="noStrike" u="none">
                <a:solidFill>
                  <a:srgbClr val="000000"/>
                </a:solidFill>
                <a:latin typeface="Tex Gyre Bonum Bold"/>
                <a:ea typeface="Tex Gyre Bonum Bold"/>
                <a:cs typeface="Tex Gyre Bonum Bold"/>
                <a:sym typeface="Tex Gyre Bonum Bold"/>
              </a:rPr>
              <a:t> </a:t>
            </a:r>
            <a:r>
              <a:rPr lang="en-US" b="true" sz="3251" strike="noStrike" u="none">
                <a:solidFill>
                  <a:srgbClr val="000000"/>
                </a:solidFill>
                <a:latin typeface="Tex Gyre Bonum Bold"/>
                <a:ea typeface="Tex Gyre Bonum Bold"/>
                <a:cs typeface="Tex Gyre Bonum Bold"/>
                <a:sym typeface="Tex Gyre Bonum Bold"/>
              </a:rPr>
              <a:t>I</a:t>
            </a:r>
            <a:r>
              <a:rPr lang="en-US" b="true" sz="3251" strike="noStrike" u="none">
                <a:solidFill>
                  <a:srgbClr val="000000"/>
                </a:solidFill>
                <a:latin typeface="Tex Gyre Bonum Bold"/>
                <a:ea typeface="Tex Gyre Bonum Bold"/>
                <a:cs typeface="Tex Gyre Bonum Bold"/>
                <a:sym typeface="Tex Gyre Bonum Bold"/>
              </a:rPr>
              <a:t>rre</a:t>
            </a:r>
            <a:r>
              <a:rPr lang="en-US" b="true" sz="3251" strike="noStrike" u="none">
                <a:solidFill>
                  <a:srgbClr val="000000"/>
                </a:solidFill>
                <a:latin typeface="Tex Gyre Bonum Bold"/>
                <a:ea typeface="Tex Gyre Bonum Bold"/>
                <a:cs typeface="Tex Gyre Bonum Bold"/>
                <a:sym typeface="Tex Gyre Bonum Bold"/>
              </a:rPr>
              <a:t>pla</a:t>
            </a:r>
            <a:r>
              <a:rPr lang="en-US" b="true" sz="3251" strike="noStrike" u="none">
                <a:solidFill>
                  <a:srgbClr val="000000"/>
                </a:solidFill>
                <a:latin typeface="Tex Gyre Bonum Bold"/>
                <a:ea typeface="Tex Gyre Bonum Bold"/>
                <a:cs typeface="Tex Gyre Bonum Bold"/>
                <a:sym typeface="Tex Gyre Bonum Bold"/>
              </a:rPr>
              <a:t>cea</a:t>
            </a:r>
            <a:r>
              <a:rPr lang="en-US" b="true" sz="3251" strike="noStrike" u="none">
                <a:solidFill>
                  <a:srgbClr val="000000"/>
                </a:solidFill>
                <a:latin typeface="Tex Gyre Bonum Bold"/>
                <a:ea typeface="Tex Gyre Bonum Bold"/>
                <a:cs typeface="Tex Gyre Bonum Bold"/>
                <a:sym typeface="Tex Gyre Bonum Bold"/>
              </a:rPr>
              <a:t>bl</a:t>
            </a:r>
            <a:r>
              <a:rPr lang="en-US" b="true" sz="3251" strike="noStrike" u="none">
                <a:solidFill>
                  <a:srgbClr val="000000"/>
                </a:solidFill>
                <a:latin typeface="Tex Gyre Bonum Bold"/>
                <a:ea typeface="Tex Gyre Bonum Bold"/>
                <a:cs typeface="Tex Gyre Bonum Bold"/>
                <a:sym typeface="Tex Gyre Bonum Bold"/>
              </a:rPr>
              <a:t>e </a:t>
            </a:r>
            <a:r>
              <a:rPr lang="en-US" b="true" sz="3251" strike="noStrike" u="none">
                <a:solidFill>
                  <a:srgbClr val="000000"/>
                </a:solidFill>
                <a:latin typeface="Tex Gyre Bonum Bold"/>
                <a:ea typeface="Tex Gyre Bonum Bold"/>
                <a:cs typeface="Tex Gyre Bonum Bold"/>
                <a:sym typeface="Tex Gyre Bonum Bold"/>
              </a:rPr>
              <a:t>Skills:</a:t>
            </a:r>
          </a:p>
          <a:p>
            <a:pPr algn="l">
              <a:lnSpc>
                <a:spcPts val="4226"/>
              </a:lnSpc>
              <a:spcBef>
                <a:spcPct val="0"/>
              </a:spcBef>
            </a:pPr>
          </a:p>
          <a:p>
            <a:pPr algn="l">
              <a:lnSpc>
                <a:spcPts val="4226"/>
              </a:lnSpc>
            </a:pPr>
            <a:r>
              <a:rPr lang="en-US" sz="3251" strike="noStrike" u="none">
                <a:solidFill>
                  <a:srgbClr val="00000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Em</a:t>
            </a:r>
            <a:r>
              <a:rPr lang="en-US" sz="3251" strike="noStrike" u="none">
                <a:solidFill>
                  <a:srgbClr val="00000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ot</a:t>
            </a:r>
            <a:r>
              <a:rPr lang="en-US" sz="3251" strike="noStrike" u="none">
                <a:solidFill>
                  <a:srgbClr val="00000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ional I</a:t>
            </a:r>
            <a:r>
              <a:rPr lang="en-US" sz="3251" strike="noStrike" u="none">
                <a:solidFill>
                  <a:srgbClr val="00000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ntell</a:t>
            </a:r>
            <a:r>
              <a:rPr lang="en-US" sz="3251" strike="noStrike" u="none">
                <a:solidFill>
                  <a:srgbClr val="00000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ig</a:t>
            </a:r>
            <a:r>
              <a:rPr lang="en-US" sz="3251" strike="noStrike" u="none">
                <a:solidFill>
                  <a:srgbClr val="00000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en</a:t>
            </a:r>
            <a:r>
              <a:rPr lang="en-US" sz="3251" strike="noStrike" u="none">
                <a:solidFill>
                  <a:srgbClr val="00000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c</a:t>
            </a:r>
            <a:r>
              <a:rPr lang="en-US" sz="3251" strike="noStrike" u="none">
                <a:solidFill>
                  <a:srgbClr val="00000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e</a:t>
            </a:r>
          </a:p>
          <a:p>
            <a:pPr algn="l">
              <a:lnSpc>
                <a:spcPts val="4226"/>
              </a:lnSpc>
            </a:pPr>
            <a:r>
              <a:rPr lang="en-US" sz="3251" strike="noStrike" u="none">
                <a:solidFill>
                  <a:srgbClr val="00000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C</a:t>
            </a:r>
            <a:r>
              <a:rPr lang="en-US" sz="3251" strike="noStrike" u="none">
                <a:solidFill>
                  <a:srgbClr val="00000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reat</a:t>
            </a:r>
            <a:r>
              <a:rPr lang="en-US" sz="3251" strike="noStrike" u="none">
                <a:solidFill>
                  <a:srgbClr val="00000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ivi</a:t>
            </a:r>
            <a:r>
              <a:rPr lang="en-US" sz="3251" strike="noStrike" u="none">
                <a:solidFill>
                  <a:srgbClr val="00000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t</a:t>
            </a:r>
            <a:r>
              <a:rPr lang="en-US" sz="3251" strike="noStrike" u="none">
                <a:solidFill>
                  <a:srgbClr val="00000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y</a:t>
            </a:r>
            <a:r>
              <a:rPr lang="en-US" sz="3251" strike="noStrike" u="none">
                <a:solidFill>
                  <a:srgbClr val="00000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 </a:t>
            </a:r>
            <a:r>
              <a:rPr lang="en-US" sz="3251" strike="noStrike" u="none">
                <a:solidFill>
                  <a:srgbClr val="00000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&amp;</a:t>
            </a:r>
            <a:r>
              <a:rPr lang="en-US" sz="3251" strike="noStrike" u="none">
                <a:solidFill>
                  <a:srgbClr val="00000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 </a:t>
            </a:r>
            <a:r>
              <a:rPr lang="en-US" sz="3251" strike="noStrike" u="none">
                <a:solidFill>
                  <a:srgbClr val="00000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In</a:t>
            </a:r>
            <a:r>
              <a:rPr lang="en-US" sz="3251" strike="noStrike" u="none">
                <a:solidFill>
                  <a:srgbClr val="00000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nova</a:t>
            </a:r>
            <a:r>
              <a:rPr lang="en-US" sz="3251" strike="noStrike" u="none">
                <a:solidFill>
                  <a:srgbClr val="00000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ti</a:t>
            </a:r>
            <a:r>
              <a:rPr lang="en-US" sz="3251" strike="noStrike" u="none">
                <a:solidFill>
                  <a:srgbClr val="00000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on</a:t>
            </a:r>
          </a:p>
          <a:p>
            <a:pPr algn="l">
              <a:lnSpc>
                <a:spcPts val="4226"/>
              </a:lnSpc>
            </a:pPr>
            <a:r>
              <a:rPr lang="en-US" sz="3251" strike="noStrike" u="none">
                <a:solidFill>
                  <a:srgbClr val="00000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Cri</a:t>
            </a:r>
            <a:r>
              <a:rPr lang="en-US" sz="3251" strike="noStrike" u="none">
                <a:solidFill>
                  <a:srgbClr val="00000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ti</a:t>
            </a:r>
            <a:r>
              <a:rPr lang="en-US" sz="3251" strike="noStrike" u="none">
                <a:solidFill>
                  <a:srgbClr val="00000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c</a:t>
            </a:r>
            <a:r>
              <a:rPr lang="en-US" sz="3251" strike="noStrike" u="none">
                <a:solidFill>
                  <a:srgbClr val="00000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al </a:t>
            </a:r>
            <a:r>
              <a:rPr lang="en-US" sz="3251" strike="noStrike" u="none">
                <a:solidFill>
                  <a:srgbClr val="00000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T</a:t>
            </a:r>
            <a:r>
              <a:rPr lang="en-US" sz="3251" strike="noStrike" u="none">
                <a:solidFill>
                  <a:srgbClr val="00000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h</a:t>
            </a:r>
            <a:r>
              <a:rPr lang="en-US" sz="3251" strike="noStrike" u="none">
                <a:solidFill>
                  <a:srgbClr val="00000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i</a:t>
            </a:r>
            <a:r>
              <a:rPr lang="en-US" sz="3251" strike="noStrike" u="none">
                <a:solidFill>
                  <a:srgbClr val="00000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n</a:t>
            </a:r>
            <a:r>
              <a:rPr lang="en-US" sz="3251" strike="noStrike" u="none">
                <a:solidFill>
                  <a:srgbClr val="00000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k</a:t>
            </a:r>
            <a:r>
              <a:rPr lang="en-US" sz="3251" strike="noStrike" u="none">
                <a:solidFill>
                  <a:srgbClr val="00000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ing - What should it do</a:t>
            </a:r>
          </a:p>
          <a:p>
            <a:pPr algn="l">
              <a:lnSpc>
                <a:spcPts val="4226"/>
              </a:lnSpc>
            </a:pPr>
            <a:r>
              <a:rPr lang="en-US" sz="3251" strike="noStrike" u="none">
                <a:solidFill>
                  <a:srgbClr val="00000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A</a:t>
            </a:r>
            <a:r>
              <a:rPr lang="en-US" sz="3251" strike="noStrike" u="none">
                <a:solidFill>
                  <a:srgbClr val="00000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d</a:t>
            </a:r>
            <a:r>
              <a:rPr lang="en-US" sz="3251" strike="noStrike" u="none">
                <a:solidFill>
                  <a:srgbClr val="00000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ap</a:t>
            </a:r>
            <a:r>
              <a:rPr lang="en-US" sz="3251" strike="noStrike" u="none">
                <a:solidFill>
                  <a:srgbClr val="00000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t</a:t>
            </a:r>
            <a:r>
              <a:rPr lang="en-US" sz="3251" strike="noStrike" u="none">
                <a:solidFill>
                  <a:srgbClr val="00000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ab</a:t>
            </a:r>
            <a:r>
              <a:rPr lang="en-US" sz="3251" strike="noStrike" u="none">
                <a:solidFill>
                  <a:srgbClr val="00000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i</a:t>
            </a:r>
            <a:r>
              <a:rPr lang="en-US" sz="3251" strike="noStrike" u="none">
                <a:solidFill>
                  <a:srgbClr val="00000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l</a:t>
            </a:r>
            <a:r>
              <a:rPr lang="en-US" sz="3251" strike="noStrike" u="none">
                <a:solidFill>
                  <a:srgbClr val="00000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ity (✋)</a:t>
            </a:r>
          </a:p>
          <a:p>
            <a:pPr algn="l">
              <a:lnSpc>
                <a:spcPts val="4226"/>
              </a:lnSpc>
            </a:pPr>
            <a:r>
              <a:rPr lang="en-US" sz="3251" strike="noStrike" u="none">
                <a:solidFill>
                  <a:srgbClr val="00000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Storytelling</a:t>
            </a:r>
            <a:r>
              <a:rPr lang="en-US" sz="3251" strike="noStrike" u="none">
                <a:solidFill>
                  <a:srgbClr val="00000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 </a:t>
            </a:r>
            <a:r>
              <a:rPr lang="en-US" sz="3251" strike="noStrike" u="none">
                <a:solidFill>
                  <a:srgbClr val="00000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&amp; Hum</a:t>
            </a:r>
            <a:r>
              <a:rPr lang="en-US" sz="3251" strike="noStrike" u="none">
                <a:solidFill>
                  <a:srgbClr val="00000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an </a:t>
            </a:r>
            <a:r>
              <a:rPr lang="en-US" sz="3251" strike="noStrike" u="none">
                <a:solidFill>
                  <a:srgbClr val="00000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Co</a:t>
            </a:r>
            <a:r>
              <a:rPr lang="en-US" sz="3251" strike="noStrike" u="none">
                <a:solidFill>
                  <a:srgbClr val="00000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nn</a:t>
            </a:r>
            <a:r>
              <a:rPr lang="en-US" sz="3251" strike="noStrike" u="none">
                <a:solidFill>
                  <a:srgbClr val="00000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ec</a:t>
            </a:r>
            <a:r>
              <a:rPr lang="en-US" sz="3251" strike="noStrike" u="none">
                <a:solidFill>
                  <a:srgbClr val="000000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tion</a:t>
            </a:r>
          </a:p>
          <a:p>
            <a:pPr algn="l">
              <a:lnSpc>
                <a:spcPts val="4226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5400000">
            <a:off x="14669100" y="-91127"/>
            <a:ext cx="2213932" cy="2213932"/>
          </a:xfrm>
          <a:custGeom>
            <a:avLst/>
            <a:gdLst/>
            <a:ahLst/>
            <a:cxnLst/>
            <a:rect r="r" b="b" t="t" l="l"/>
            <a:pathLst>
              <a:path h="2213932" w="2213932">
                <a:moveTo>
                  <a:pt x="0" y="0"/>
                </a:moveTo>
                <a:lnTo>
                  <a:pt x="2213932" y="0"/>
                </a:lnTo>
                <a:lnTo>
                  <a:pt x="2213932" y="2213932"/>
                </a:lnTo>
                <a:lnTo>
                  <a:pt x="0" y="22139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292831" y="9482229"/>
            <a:ext cx="2966469" cy="2966469"/>
          </a:xfrm>
          <a:custGeom>
            <a:avLst/>
            <a:gdLst/>
            <a:ahLst/>
            <a:cxnLst/>
            <a:rect r="r" b="b" t="t" l="l"/>
            <a:pathLst>
              <a:path h="2966469" w="2966469">
                <a:moveTo>
                  <a:pt x="0" y="0"/>
                </a:moveTo>
                <a:lnTo>
                  <a:pt x="2966469" y="0"/>
                </a:lnTo>
                <a:lnTo>
                  <a:pt x="2966469" y="2966468"/>
                </a:lnTo>
                <a:lnTo>
                  <a:pt x="0" y="29664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122468" y="2712375"/>
            <a:ext cx="3307196" cy="3289156"/>
          </a:xfrm>
          <a:custGeom>
            <a:avLst/>
            <a:gdLst/>
            <a:ahLst/>
            <a:cxnLst/>
            <a:rect r="r" b="b" t="t" l="l"/>
            <a:pathLst>
              <a:path h="3289156" w="3307196">
                <a:moveTo>
                  <a:pt x="0" y="0"/>
                </a:moveTo>
                <a:lnTo>
                  <a:pt x="3307196" y="0"/>
                </a:lnTo>
                <a:lnTo>
                  <a:pt x="3307196" y="3289156"/>
                </a:lnTo>
                <a:lnTo>
                  <a:pt x="0" y="32891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555638" y="6496831"/>
            <a:ext cx="2440856" cy="2440856"/>
          </a:xfrm>
          <a:custGeom>
            <a:avLst/>
            <a:gdLst/>
            <a:ahLst/>
            <a:cxnLst/>
            <a:rect r="r" b="b" t="t" l="l"/>
            <a:pathLst>
              <a:path h="2440856" w="2440856">
                <a:moveTo>
                  <a:pt x="0" y="0"/>
                </a:moveTo>
                <a:lnTo>
                  <a:pt x="2440856" y="0"/>
                </a:lnTo>
                <a:lnTo>
                  <a:pt x="2440856" y="2440857"/>
                </a:lnTo>
                <a:lnTo>
                  <a:pt x="0" y="24408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8C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96986" y="-2480393"/>
            <a:ext cx="4960786" cy="4960786"/>
          </a:xfrm>
          <a:custGeom>
            <a:avLst/>
            <a:gdLst/>
            <a:ahLst/>
            <a:cxnLst/>
            <a:rect r="r" b="b" t="t" l="l"/>
            <a:pathLst>
              <a:path h="4960786" w="4960786">
                <a:moveTo>
                  <a:pt x="0" y="0"/>
                </a:moveTo>
                <a:lnTo>
                  <a:pt x="4960786" y="0"/>
                </a:lnTo>
                <a:lnTo>
                  <a:pt x="4960786" y="4960786"/>
                </a:lnTo>
                <a:lnTo>
                  <a:pt x="0" y="4960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1445" y="3081490"/>
            <a:ext cx="1454510" cy="1454510"/>
          </a:xfrm>
          <a:custGeom>
            <a:avLst/>
            <a:gdLst/>
            <a:ahLst/>
            <a:cxnLst/>
            <a:rect r="r" b="b" t="t" l="l"/>
            <a:pathLst>
              <a:path h="1454510" w="1454510">
                <a:moveTo>
                  <a:pt x="0" y="0"/>
                </a:moveTo>
                <a:lnTo>
                  <a:pt x="1454510" y="0"/>
                </a:lnTo>
                <a:lnTo>
                  <a:pt x="1454510" y="1454510"/>
                </a:lnTo>
                <a:lnTo>
                  <a:pt x="0" y="14545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201401" y="2408061"/>
            <a:ext cx="11272631" cy="5171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98"/>
              </a:lnSpc>
            </a:pPr>
            <a:r>
              <a:rPr lang="en-US" sz="10098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Which one will</a:t>
            </a:r>
            <a:r>
              <a:rPr lang="en-US" sz="10098" strike="noStrike" u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 </a:t>
            </a:r>
            <a:r>
              <a:rPr lang="en-US" sz="10098" strike="noStrike" u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y</a:t>
            </a:r>
            <a:r>
              <a:rPr lang="en-US" sz="10098" strike="noStrike" u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o</a:t>
            </a:r>
            <a:r>
              <a:rPr lang="en-US" sz="10098" strike="noStrike" u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u</a:t>
            </a:r>
            <a:r>
              <a:rPr lang="en-US" sz="10098" strike="noStrike" u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 commit t</a:t>
            </a:r>
            <a:r>
              <a:rPr lang="en-US" sz="10098" strike="noStrike" u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o</a:t>
            </a:r>
            <a:r>
              <a:rPr lang="en-US" sz="10098" strike="noStrike" u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 d</a:t>
            </a:r>
            <a:r>
              <a:rPr lang="en-US" sz="10098" strike="noStrike" u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eveloping</a:t>
            </a:r>
            <a:r>
              <a:rPr lang="en-US" sz="10098" strike="noStrike" u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 i</a:t>
            </a:r>
            <a:r>
              <a:rPr lang="en-US" sz="10098" strike="noStrike" u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n the next 30 da</a:t>
            </a:r>
            <a:r>
              <a:rPr lang="en-US" sz="10098" strike="noStrike" u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ys?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99456" y="228491"/>
            <a:ext cx="3106665" cy="3106665"/>
          </a:xfrm>
          <a:custGeom>
            <a:avLst/>
            <a:gdLst/>
            <a:ahLst/>
            <a:cxnLst/>
            <a:rect r="r" b="b" t="t" l="l"/>
            <a:pathLst>
              <a:path h="3106665" w="3106665">
                <a:moveTo>
                  <a:pt x="0" y="0"/>
                </a:moveTo>
                <a:lnTo>
                  <a:pt x="3106665" y="0"/>
                </a:lnTo>
                <a:lnTo>
                  <a:pt x="3106665" y="3106664"/>
                </a:lnTo>
                <a:lnTo>
                  <a:pt x="0" y="3106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54571" y="9024805"/>
            <a:ext cx="2554410" cy="2554410"/>
          </a:xfrm>
          <a:custGeom>
            <a:avLst/>
            <a:gdLst/>
            <a:ahLst/>
            <a:cxnLst/>
            <a:rect r="r" b="b" t="t" l="l"/>
            <a:pathLst>
              <a:path h="2554410" w="2554410">
                <a:moveTo>
                  <a:pt x="0" y="0"/>
                </a:moveTo>
                <a:lnTo>
                  <a:pt x="2554410" y="0"/>
                </a:lnTo>
                <a:lnTo>
                  <a:pt x="2554410" y="2554410"/>
                </a:lnTo>
                <a:lnTo>
                  <a:pt x="0" y="2554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99456" y="3305180"/>
            <a:ext cx="5719625" cy="5719625"/>
          </a:xfrm>
          <a:custGeom>
            <a:avLst/>
            <a:gdLst/>
            <a:ahLst/>
            <a:cxnLst/>
            <a:rect r="r" b="b" t="t" l="l"/>
            <a:pathLst>
              <a:path h="5719625" w="5719625">
                <a:moveTo>
                  <a:pt x="0" y="0"/>
                </a:moveTo>
                <a:lnTo>
                  <a:pt x="5719625" y="0"/>
                </a:lnTo>
                <a:lnTo>
                  <a:pt x="5719625" y="5719625"/>
                </a:lnTo>
                <a:lnTo>
                  <a:pt x="0" y="57196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413942" y="3475153"/>
            <a:ext cx="6874058" cy="4588434"/>
          </a:xfrm>
          <a:custGeom>
            <a:avLst/>
            <a:gdLst/>
            <a:ahLst/>
            <a:cxnLst/>
            <a:rect r="r" b="b" t="t" l="l"/>
            <a:pathLst>
              <a:path h="4588434" w="6874058">
                <a:moveTo>
                  <a:pt x="0" y="0"/>
                </a:moveTo>
                <a:lnTo>
                  <a:pt x="6874058" y="0"/>
                </a:lnTo>
                <a:lnTo>
                  <a:pt x="6874058" y="4588434"/>
                </a:lnTo>
                <a:lnTo>
                  <a:pt x="0" y="45884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60" t="0" r="-76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177363" y="981075"/>
            <a:ext cx="15708981" cy="2147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711"/>
              </a:lnSpc>
            </a:pPr>
            <a:r>
              <a:rPr lang="en-US" sz="8569">
                <a:solidFill>
                  <a:srgbClr val="004AAD"/>
                </a:solidFill>
                <a:latin typeface="Ovo"/>
                <a:ea typeface="Ovo"/>
                <a:cs typeface="Ovo"/>
                <a:sym typeface="Ovo"/>
              </a:rPr>
              <a:t>Futur</a:t>
            </a:r>
            <a:r>
              <a:rPr lang="en-US" sz="8569">
                <a:solidFill>
                  <a:srgbClr val="004AAD"/>
                </a:solidFill>
                <a:latin typeface="Ovo"/>
                <a:ea typeface="Ovo"/>
                <a:cs typeface="Ovo"/>
                <a:sym typeface="Ovo"/>
              </a:rPr>
              <a:t>e-Proofing</a:t>
            </a:r>
            <a:r>
              <a:rPr lang="en-US" sz="8569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 Starts With You</a:t>
            </a:r>
          </a:p>
          <a:p>
            <a:pPr algn="ctr" marL="0" indent="0" lvl="0">
              <a:lnSpc>
                <a:spcPts val="6250"/>
              </a:lnSpc>
            </a:pPr>
            <a:r>
              <a:rPr lang="en-US" sz="5000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(L</a:t>
            </a:r>
            <a:r>
              <a:rPr lang="en-US" sz="5000">
                <a:solidFill>
                  <a:srgbClr val="000000"/>
                </a:solidFill>
                <a:latin typeface="Ovo"/>
                <a:ea typeface="Ovo"/>
                <a:cs typeface="Ovo"/>
                <a:sym typeface="Ovo"/>
              </a:rPr>
              <a:t>et’s talk action)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51132" y="4528969"/>
            <a:ext cx="9967744" cy="5765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4"/>
              </a:lnSpc>
              <a:spcBef>
                <a:spcPct val="0"/>
              </a:spcBef>
            </a:pPr>
            <a:r>
              <a:rPr lang="en-US" b="true" sz="3557">
                <a:solidFill>
                  <a:srgbClr val="000000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3</a:t>
            </a:r>
            <a:r>
              <a:rPr lang="en-US" b="true" sz="3557">
                <a:solidFill>
                  <a:srgbClr val="000000"/>
                </a:solidFill>
                <a:latin typeface="Source Serif Pro Bold"/>
                <a:ea typeface="Source Serif Pro Bold"/>
                <a:cs typeface="Source Serif Pro Bold"/>
                <a:sym typeface="Source Serif Pro Bold"/>
              </a:rPr>
              <a:t> Ways to Future-Proof:</a:t>
            </a:r>
          </a:p>
          <a:p>
            <a:pPr algn="l">
              <a:lnSpc>
                <a:spcPts val="4624"/>
              </a:lnSpc>
              <a:spcBef>
                <a:spcPct val="0"/>
              </a:spcBef>
            </a:pPr>
          </a:p>
          <a:p>
            <a:pPr algn="l" marL="768004" indent="-384002" lvl="1">
              <a:lnSpc>
                <a:spcPts val="4624"/>
              </a:lnSpc>
              <a:spcBef>
                <a:spcPct val="0"/>
              </a:spcBef>
              <a:buFont typeface="Arial"/>
              <a:buChar char="•"/>
            </a:pPr>
            <a:r>
              <a:rPr lang="en-US" sz="3557">
                <a:solidFill>
                  <a:srgbClr val="0000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Cont</a:t>
            </a:r>
            <a:r>
              <a:rPr lang="en-US" sz="3557">
                <a:solidFill>
                  <a:srgbClr val="0000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inuous Learning - 1 new per quarter.</a:t>
            </a:r>
          </a:p>
          <a:p>
            <a:pPr algn="l" marL="768004" indent="-384002" lvl="1">
              <a:lnSpc>
                <a:spcPts val="4624"/>
              </a:lnSpc>
              <a:spcBef>
                <a:spcPct val="0"/>
              </a:spcBef>
              <a:buFont typeface="Arial"/>
              <a:buChar char="•"/>
            </a:pPr>
            <a:r>
              <a:rPr lang="en-US" sz="3557">
                <a:solidFill>
                  <a:srgbClr val="0000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Collaborate with AI, Don’t Compete- must become AI-aware</a:t>
            </a:r>
          </a:p>
          <a:p>
            <a:pPr algn="l" marL="768004" indent="-384002" lvl="1">
              <a:lnSpc>
                <a:spcPts val="4624"/>
              </a:lnSpc>
              <a:spcBef>
                <a:spcPct val="0"/>
              </a:spcBef>
              <a:buFont typeface="Arial"/>
              <a:buChar char="•"/>
            </a:pPr>
            <a:r>
              <a:rPr lang="en-US" sz="3557">
                <a:solidFill>
                  <a:srgbClr val="0000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B</a:t>
            </a:r>
            <a:r>
              <a:rPr lang="en-US" sz="3557">
                <a:solidFill>
                  <a:srgbClr val="0000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uild Your Personal Brand</a:t>
            </a:r>
          </a:p>
          <a:p>
            <a:pPr algn="l">
              <a:lnSpc>
                <a:spcPts val="4624"/>
              </a:lnSpc>
              <a:spcBef>
                <a:spcPct val="0"/>
              </a:spcBef>
            </a:pPr>
          </a:p>
          <a:p>
            <a:pPr algn="l">
              <a:lnSpc>
                <a:spcPts val="4494"/>
              </a:lnSpc>
              <a:spcBef>
                <a:spcPct val="0"/>
              </a:spcBef>
            </a:pPr>
            <a:r>
              <a:rPr lang="en-US" sz="3457">
                <a:solidFill>
                  <a:srgbClr val="0000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How many of you Google someone before trusting their skills?</a:t>
            </a:r>
          </a:p>
          <a:p>
            <a:pPr algn="l" marL="0" indent="0" lvl="0">
              <a:lnSpc>
                <a:spcPts val="462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8CD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96986" y="-2480393"/>
            <a:ext cx="4960786" cy="4960786"/>
          </a:xfrm>
          <a:custGeom>
            <a:avLst/>
            <a:gdLst/>
            <a:ahLst/>
            <a:cxnLst/>
            <a:rect r="r" b="b" t="t" l="l"/>
            <a:pathLst>
              <a:path h="4960786" w="4960786">
                <a:moveTo>
                  <a:pt x="0" y="0"/>
                </a:moveTo>
                <a:lnTo>
                  <a:pt x="4960786" y="0"/>
                </a:lnTo>
                <a:lnTo>
                  <a:pt x="4960786" y="4960786"/>
                </a:lnTo>
                <a:lnTo>
                  <a:pt x="0" y="4960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1445" y="3081490"/>
            <a:ext cx="1454510" cy="1454510"/>
          </a:xfrm>
          <a:custGeom>
            <a:avLst/>
            <a:gdLst/>
            <a:ahLst/>
            <a:cxnLst/>
            <a:rect r="r" b="b" t="t" l="l"/>
            <a:pathLst>
              <a:path h="1454510" w="1454510">
                <a:moveTo>
                  <a:pt x="0" y="0"/>
                </a:moveTo>
                <a:lnTo>
                  <a:pt x="1454510" y="0"/>
                </a:lnTo>
                <a:lnTo>
                  <a:pt x="1454510" y="1454510"/>
                </a:lnTo>
                <a:lnTo>
                  <a:pt x="0" y="14545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25310" y="3233890"/>
            <a:ext cx="16762690" cy="589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Pick one action from today —  — and commit to doing it within the next 7 days. </a:t>
            </a:r>
          </a:p>
          <a:p>
            <a:pPr algn="ctr">
              <a:lnSpc>
                <a:spcPts val="5000"/>
              </a:lnSpc>
            </a:pPr>
          </a:p>
          <a:p>
            <a:pPr algn="ctr">
              <a:lnSpc>
                <a:spcPts val="4900"/>
              </a:lnSpc>
            </a:pPr>
            <a:r>
              <a:rPr lang="en-US" sz="4900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Signing</a:t>
            </a:r>
            <a:r>
              <a:rPr lang="en-US" sz="4900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 up/ experimenting / posting 1</a:t>
            </a:r>
            <a:r>
              <a:rPr lang="en-US" sz="4900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st</a:t>
            </a:r>
            <a:r>
              <a:rPr lang="en-US" sz="4900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 project update/ ?</a:t>
            </a:r>
          </a:p>
          <a:p>
            <a:pPr algn="ctr" marL="0" indent="0" lvl="0">
              <a:lnSpc>
                <a:spcPts val="900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AI Career Coaching: Future of Work</dc:description>
  <dc:identifier>DAGp-PkQKoU</dc:identifier>
  <dcterms:modified xsi:type="dcterms:W3CDTF">2011-08-01T06:04:30Z</dcterms:modified>
  <cp:revision>1</cp:revision>
  <dc:title>Presentation - AI Career Coaching: Future of Work</dc:title>
</cp:coreProperties>
</file>